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32"/>
  </p:notesMasterIdLst>
  <p:handoutMasterIdLst>
    <p:handoutMasterId r:id="rId33"/>
  </p:handoutMasterIdLst>
  <p:sldIdLst>
    <p:sldId id="452" r:id="rId6"/>
    <p:sldId id="691" r:id="rId7"/>
    <p:sldId id="633" r:id="rId8"/>
    <p:sldId id="692" r:id="rId9"/>
    <p:sldId id="690" r:id="rId10"/>
    <p:sldId id="678" r:id="rId11"/>
    <p:sldId id="684" r:id="rId12"/>
    <p:sldId id="680" r:id="rId13"/>
    <p:sldId id="685" r:id="rId14"/>
    <p:sldId id="645" r:id="rId15"/>
    <p:sldId id="646" r:id="rId16"/>
    <p:sldId id="484" r:id="rId17"/>
    <p:sldId id="473" r:id="rId18"/>
    <p:sldId id="470" r:id="rId19"/>
    <p:sldId id="686" r:id="rId20"/>
    <p:sldId id="552" r:id="rId21"/>
    <p:sldId id="491" r:id="rId22"/>
    <p:sldId id="671" r:id="rId23"/>
    <p:sldId id="675" r:id="rId24"/>
    <p:sldId id="558" r:id="rId25"/>
    <p:sldId id="562" r:id="rId26"/>
    <p:sldId id="672" r:id="rId27"/>
    <p:sldId id="673" r:id="rId28"/>
    <p:sldId id="676" r:id="rId29"/>
    <p:sldId id="674" r:id="rId30"/>
    <p:sldId id="683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3949" userDrawn="1">
          <p15:clr>
            <a:srgbClr val="A4A3A4"/>
          </p15:clr>
        </p15:guide>
        <p15:guide id="20" pos="344" userDrawn="1">
          <p15:clr>
            <a:srgbClr val="A4A3A4"/>
          </p15:clr>
        </p15:guide>
        <p15:guide id="21" pos="72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FF"/>
    <a:srgbClr val="CCFF00"/>
    <a:srgbClr val="2FBDD5"/>
    <a:srgbClr val="464547"/>
    <a:srgbClr val="00B050"/>
    <a:srgbClr val="D7F3F7"/>
    <a:srgbClr val="3A9262"/>
    <a:srgbClr val="FF7373"/>
    <a:srgbClr val="88DAE7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51" autoAdjust="0"/>
    <p:restoredTop sz="74348" autoAdjust="0"/>
  </p:normalViewPr>
  <p:slideViewPr>
    <p:cSldViewPr snapToGrid="0">
      <p:cViewPr varScale="1">
        <p:scale>
          <a:sx n="92" d="100"/>
          <a:sy n="92" d="100"/>
        </p:scale>
        <p:origin x="1840" y="192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1167"/>
        <p:guide pos="3949"/>
        <p:guide pos="344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9/20/21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9/20/21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26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393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08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803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12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68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4717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1680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5723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9367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433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4099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1887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784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7599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3461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7935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1860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59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244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266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68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052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1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39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010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926332"/>
            <a:ext cx="1038225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767821" y="3477648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767821" y="1630376"/>
            <a:ext cx="54864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767821" y="5324921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490133" y="14224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4114800" y="12065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490133" y="32385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4114800" y="30226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490133" y="50800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4114800" y="48641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2"/>
            <a:ext cx="8610608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12192000" y="943718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370488" y="1761513"/>
            <a:ext cx="524256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5" y="1761513"/>
            <a:ext cx="524256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533340" y="256310"/>
            <a:ext cx="1514057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33398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1792" y="0"/>
            <a:ext cx="354020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041131" y="939062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8910695" y="1422400"/>
            <a:ext cx="3048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ipsum dolor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minum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consec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tetur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adipiscing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elit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Mauris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enim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eget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odio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lorem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venenatis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egestas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Donec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vitae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molestie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enim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Aenean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id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mauris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adipiscing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accumsan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iaculis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urna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facilisis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velit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95633" y="757317"/>
            <a:ext cx="304499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910696" y="200558"/>
            <a:ext cx="1514057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835375" y="3197413"/>
            <a:ext cx="10099325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2189686" y="0"/>
            <a:ext cx="16571371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08"/>
          <a:ext cx="12192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433" y="5455612"/>
            <a:ext cx="85344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42434" y="4466210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3048469" y="504826"/>
            <a:ext cx="188212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764117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5933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9964" y="1439863"/>
            <a:ext cx="11241024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84" indent="-210312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36" indent="-173736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705600" y="910939"/>
            <a:ext cx="54864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57912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6" marR="0" indent="-173736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4064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8128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990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256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62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942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208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038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304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0086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9352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3810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6858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9906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12192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1214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4262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10358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7310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3352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400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48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12192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8153" y="6560478"/>
            <a:ext cx="1991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221117" y="6564320"/>
            <a:ext cx="3088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kern="0" spc="20" dirty="0" err="1">
                <a:solidFill>
                  <a:schemeClr val="accent1"/>
                </a:solidFill>
                <a:latin typeface="Trebuchet MS"/>
                <a:cs typeface="Trebuchet MS"/>
              </a:rPr>
              <a:t>DE1</a:t>
            </a:r>
            <a:r>
              <a:rPr lang="en-US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 – SQL FOR ANALYSTS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311399" y="6589746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  <p:sldLayoutId id="2147483742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eu-economics-and-business.github.io/ECBS-5146-Different-Shapes-of-Data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eulearning.ceu.edu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hyperlink" Target="https://www.linkedin.com/in/laszlosallo" TargetMode="External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hyperlink" Target="mailto:sallol@ceu.edu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eycdn.com/blog/popular-database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sql/trysql.asp?filename=trysql_op_i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9.png"/><Relationship Id="rId7" Type="http://schemas.openxmlformats.org/officeDocument/2006/relationships/hyperlink" Target="https://www.mysqltutorial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.mysql.com/doc/refman/8.0/en/" TargetMode="External"/><Relationship Id="rId5" Type="http://schemas.openxmlformats.org/officeDocument/2006/relationships/hyperlink" Target="https://www.w3schools.com/sql/sql_intro.asp" TargetMode="External"/><Relationship Id="rId4" Type="http://schemas.openxmlformats.org/officeDocument/2006/relationships/image" Target="../media/image10.jpe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3097336" y="5648108"/>
            <a:ext cx="6400800" cy="381000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SEPTEMBER 2021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89570" y="5658559"/>
            <a:ext cx="2113143" cy="360099"/>
          </a:xfrm>
          <a:solidFill>
            <a:srgbClr val="00B050"/>
          </a:solidFill>
        </p:spPr>
        <p:txBody>
          <a:bodyPr/>
          <a:lstStyle/>
          <a:p>
            <a:r>
              <a:rPr lang="en-US" dirty="0"/>
              <a:t>Laszlo Sallo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29205" y="2853054"/>
            <a:ext cx="11662795" cy="1875963"/>
          </a:xfrm>
        </p:spPr>
        <p:txBody>
          <a:bodyPr/>
          <a:lstStyle/>
          <a:p>
            <a:r>
              <a:rPr lang="en-US" sz="3600" dirty="0"/>
              <a:t>DATA ENGINEERING 1 </a:t>
            </a:r>
          </a:p>
          <a:p>
            <a:endParaRPr lang="en-US" sz="3600"/>
          </a:p>
          <a:p>
            <a:endParaRPr lang="en-US" sz="3600" dirty="0"/>
          </a:p>
          <a:p>
            <a:r>
              <a:rPr lang="en-US" sz="3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INTRO</a:t>
            </a:r>
          </a:p>
        </p:txBody>
      </p:sp>
      <p:pic>
        <p:nvPicPr>
          <p:cNvPr id="1026" name="Picture 2" descr="https://www.ceu.edu/sites/default/files/media/user-5/ceulogo_0_1.jpg"/>
          <p:cNvPicPr>
            <a:picLocks noGrp="1" noChangeAspect="1" noChangeArrowheads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5" b="17355"/>
          <a:stretch>
            <a:fillRect/>
          </a:stretch>
        </p:blipFill>
        <p:spPr bwMode="auto">
          <a:xfrm>
            <a:off x="391732" y="590910"/>
            <a:ext cx="3337873" cy="108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9863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COURSE KNOWLEDGE BASE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7C80A4-9440-4535-ABA8-5E4A85AC73A8}"/>
              </a:ext>
            </a:extLst>
          </p:cNvPr>
          <p:cNvSpPr txBox="1"/>
          <p:nvPr/>
        </p:nvSpPr>
        <p:spPr>
          <a:xfrm>
            <a:off x="6893838" y="3012944"/>
            <a:ext cx="4055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https://ceu-economics-and-business.github.io/ECBS-5146-Different-Shapes-of-Data/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1A0FF6-901B-45D5-A5A1-9015A8D97284}"/>
              </a:ext>
            </a:extLst>
          </p:cNvPr>
          <p:cNvSpPr txBox="1"/>
          <p:nvPr/>
        </p:nvSpPr>
        <p:spPr>
          <a:xfrm>
            <a:off x="2441465" y="2599611"/>
            <a:ext cx="1526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CEU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Moodle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FCA65C-A95D-450D-BA01-920EADB9A951}"/>
              </a:ext>
            </a:extLst>
          </p:cNvPr>
          <p:cNvSpPr txBox="1"/>
          <p:nvPr/>
        </p:nvSpPr>
        <p:spPr>
          <a:xfrm>
            <a:off x="1622478" y="3056811"/>
            <a:ext cx="31664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https://ceulearning.ceu.edu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E267AB-87F2-4F63-A8B0-D63D0A78B5D4}"/>
              </a:ext>
            </a:extLst>
          </p:cNvPr>
          <p:cNvSpPr txBox="1"/>
          <p:nvPr/>
        </p:nvSpPr>
        <p:spPr>
          <a:xfrm>
            <a:off x="8480479" y="2524666"/>
            <a:ext cx="5550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GIT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C40BA62-5E06-4E43-859B-32176904A9F8}"/>
              </a:ext>
            </a:extLst>
          </p:cNvPr>
          <p:cNvSpPr/>
          <p:nvPr/>
        </p:nvSpPr>
        <p:spPr>
          <a:xfrm>
            <a:off x="999640" y="2305373"/>
            <a:ext cx="4417017" cy="2313924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E943FD9-2DEF-46EA-B7F0-E5005FAF7299}"/>
              </a:ext>
            </a:extLst>
          </p:cNvPr>
          <p:cNvSpPr/>
          <p:nvPr/>
        </p:nvSpPr>
        <p:spPr>
          <a:xfrm>
            <a:off x="6638441" y="2305372"/>
            <a:ext cx="4417017" cy="2313923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F4B972-3A2A-43D1-B2F2-2FD12C603612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5416657" y="3462334"/>
            <a:ext cx="1221784" cy="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680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ENVIRONMENT TO SETUP</a:t>
            </a:r>
          </a:p>
        </p:txBody>
      </p:sp>
      <p:pic>
        <p:nvPicPr>
          <p:cNvPr id="2" name="Picture 4" descr="Képtalálat a következőre: „mysql”">
            <a:extLst>
              <a:ext uri="{FF2B5EF4-FFF2-40B4-BE49-F238E27FC236}">
                <a16:creationId xmlns:a16="http://schemas.microsoft.com/office/drawing/2014/main" id="{08C0895C-8688-4B35-B6E8-9BF612D97D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035" y="2387847"/>
            <a:ext cx="3789217" cy="1961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esigning a database with MySQL using MySQL Workbench | by Afroshok | Shok  and Oh! | Medium">
            <a:extLst>
              <a:ext uri="{FF2B5EF4-FFF2-40B4-BE49-F238E27FC236}">
                <a16:creationId xmlns:a16="http://schemas.microsoft.com/office/drawing/2014/main" id="{83862BFE-61E4-4499-A699-E54FD22C6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379" y="2509101"/>
            <a:ext cx="2759697" cy="1839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5063E7-ABA8-4C17-9DBE-5D37E7E765FB}"/>
              </a:ext>
            </a:extLst>
          </p:cNvPr>
          <p:cNvSpPr txBox="1"/>
          <p:nvPr/>
        </p:nvSpPr>
        <p:spPr>
          <a:xfrm>
            <a:off x="5971691" y="3023483"/>
            <a:ext cx="3516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+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3692590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EVALUATION AND EXPECTATIONS</a:t>
            </a:r>
          </a:p>
        </p:txBody>
      </p:sp>
      <p:sp>
        <p:nvSpPr>
          <p:cNvPr id="2" name="Rectangle 1"/>
          <p:cNvSpPr/>
          <p:nvPr/>
        </p:nvSpPr>
        <p:spPr>
          <a:xfrm>
            <a:off x="344487" y="1265149"/>
            <a:ext cx="10733087" cy="4347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Course participation (10%)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Term Project 1 (40%)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Term Project 2 (50%)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latin typeface="Aharoni" panose="02010803020104030203" pitchFamily="2" charset="-79"/>
              <a:ea typeface="Calibri" panose="020F0502020204030204" pitchFamily="34" charset="0"/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Intellectual contribution aka BE PRESENT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HELP each other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Do not DESPAIR, ask for help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DO the extra mile</a:t>
            </a:r>
          </a:p>
        </p:txBody>
      </p:sp>
    </p:spTree>
    <p:extLst>
      <p:ext uri="{BB962C8B-B14F-4D97-AF65-F5344CB8AC3E}">
        <p14:creationId xmlns:p14="http://schemas.microsoft.com/office/powerpoint/2010/main" val="1384895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841" y="1227633"/>
            <a:ext cx="11857829" cy="477469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buClrTx/>
            </a:pP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LASZLO SALLO (</a:t>
            </a: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Head of an Offshore Development Center</a:t>
            </a: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)</a:t>
            </a:r>
          </a:p>
          <a:p>
            <a:pPr>
              <a:lnSpc>
                <a:spcPct val="100000"/>
              </a:lnSpc>
              <a:buClrTx/>
            </a:pPr>
            <a:endParaRPr lang="en-US" sz="2800" dirty="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lnSpc>
                <a:spcPct val="100000"/>
              </a:lnSpc>
              <a:buClrTx/>
            </a:pP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LinkedIn: 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  <a:hlinkClick r:id="rId3"/>
              </a:rPr>
              <a:t>https://www.linkedin.com/in/laszlosallo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pPr>
              <a:lnSpc>
                <a:spcPct val="100000"/>
              </a:lnSpc>
              <a:buClrTx/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M</a:t>
            </a:r>
            <a:r>
              <a:rPr lang="hu-HU" sz="2800" dirty="0" err="1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ail</a:t>
            </a:r>
            <a:r>
              <a:rPr lang="hu-HU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  <a:hlinkClick r:id="rId4"/>
              </a:rPr>
              <a:t>sallol@ceu.edu</a:t>
            </a:r>
            <a:endParaRPr lang="en-US" sz="2800" dirty="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  <a:buClrTx/>
            </a:pP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  <p:pic>
        <p:nvPicPr>
          <p:cNvPr id="1026" name="Picture 2" descr="HT Hiradástechnika School Computer HT-1080Z eladó - Aukció - Vatera.hu">
            <a:extLst>
              <a:ext uri="{FF2B5EF4-FFF2-40B4-BE49-F238E27FC236}">
                <a16:creationId xmlns:a16="http://schemas.microsoft.com/office/drawing/2014/main" id="{71D38A10-F94B-4552-AC3C-397B09FE73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0" r="2683" b="11789"/>
          <a:stretch/>
        </p:blipFill>
        <p:spPr bwMode="auto">
          <a:xfrm>
            <a:off x="369377" y="3529740"/>
            <a:ext cx="4504509" cy="289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37E502B-4E5C-45CE-B4B3-D7BE443BE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4436" y="3529740"/>
            <a:ext cx="2174633" cy="289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A678968-9CCC-456E-A0ED-87464BB3F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154" y="3529740"/>
            <a:ext cx="3866014" cy="289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C6AC45C0-A09D-478F-8FC8-C919B51F51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60051" y="228088"/>
            <a:ext cx="1574384" cy="554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46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99999"/>
                </a:solidFill>
              </a:rPr>
              <a:t>STUDENT SUPPORT</a:t>
            </a:r>
          </a:p>
        </p:txBody>
      </p:sp>
      <p:sp>
        <p:nvSpPr>
          <p:cNvPr id="9" name="Rectangle 8"/>
          <p:cNvSpPr/>
          <p:nvPr/>
        </p:nvSpPr>
        <p:spPr>
          <a:xfrm>
            <a:off x="273446" y="1210520"/>
            <a:ext cx="11881100" cy="2980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Tx/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Teaching assistant: 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Sandor </a:t>
            </a:r>
            <a:r>
              <a:rPr lang="en-US" sz="2800" dirty="0" err="1">
                <a:latin typeface="Aharoni" panose="02010803020104030203" pitchFamily="2" charset="-79"/>
                <a:cs typeface="Aharoni" panose="02010803020104030203" pitchFamily="2" charset="-79"/>
              </a:rPr>
              <a:t>Budai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 (</a:t>
            </a:r>
            <a:r>
              <a:rPr lang="en-US" sz="2800" dirty="0" err="1">
                <a:latin typeface="Aharoni" panose="02010803020104030203" pitchFamily="2" charset="-79"/>
                <a:cs typeface="Aharoni" panose="02010803020104030203" pitchFamily="2" charset="-79"/>
              </a:rPr>
              <a:t>BudaiS@ceu.edu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)</a:t>
            </a:r>
          </a:p>
          <a:p>
            <a:pPr lvl="0">
              <a:lnSpc>
                <a:spcPct val="150000"/>
              </a:lnSpc>
              <a:buClrTx/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Communication: 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email or slack (de1-2021 channel on </a:t>
            </a:r>
            <a:r>
              <a:rPr lang="en-US" sz="2800" dirty="0" err="1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ceu-bizanalytics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)</a:t>
            </a:r>
          </a:p>
          <a:p>
            <a:pPr lvl="0">
              <a:lnSpc>
                <a:spcPct val="150000"/>
              </a:lnSpc>
              <a:buClrTx/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Tutoring: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on demand, afternoons on Zoom </a:t>
            </a:r>
          </a:p>
          <a:p>
            <a:pPr lvl="0">
              <a:lnSpc>
                <a:spcPct val="150000"/>
              </a:lnSpc>
              <a:buClrTx/>
            </a:pPr>
            <a:endParaRPr lang="en-US" sz="2800" dirty="0">
              <a:solidFill>
                <a:schemeClr val="tx1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  <p:pic>
        <p:nvPicPr>
          <p:cNvPr id="1026" name="Picture 2" descr="The new Slack logo: Best, worst and funniest reactions to a B2B rebrand -  B2B News Network">
            <a:extLst>
              <a:ext uri="{FF2B5EF4-FFF2-40B4-BE49-F238E27FC236}">
                <a16:creationId xmlns:a16="http://schemas.microsoft.com/office/drawing/2014/main" id="{BDEA0EB5-8BC6-40D8-8017-5DCC394B3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368" y="3390254"/>
            <a:ext cx="5176240" cy="2688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randed virtual background in Zoom – Excell Design &amp; Marketing">
            <a:extLst>
              <a:ext uri="{FF2B5EF4-FFF2-40B4-BE49-F238E27FC236}">
                <a16:creationId xmlns:a16="http://schemas.microsoft.com/office/drawing/2014/main" id="{3D6A8D74-CFA2-4542-842B-D07FBE38F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512" y="3649850"/>
            <a:ext cx="1912911" cy="223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mail PNG Download, Email Logo, Icon, Email Symbol, @ PNG - Free  Transparent PNG Logos">
            <a:extLst>
              <a:ext uri="{FF2B5EF4-FFF2-40B4-BE49-F238E27FC236}">
                <a16:creationId xmlns:a16="http://schemas.microsoft.com/office/drawing/2014/main" id="{31E03739-FB96-4713-9FF4-343C1236C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899" y="3683977"/>
            <a:ext cx="2040609" cy="2040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6590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PRESSING QUESTIONS OF CHAPTER 1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093" y="1312873"/>
            <a:ext cx="11664100" cy="4774693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SQL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a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Relational Model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a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Relational Database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RDBMS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MySQL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Difference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between MySQL and other RDBMS?</a:t>
            </a:r>
          </a:p>
          <a:p>
            <a:br>
              <a:rPr lang="en-US" sz="4000"/>
            </a:br>
            <a:endParaRPr lang="en-US" sz="240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3900068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HISTORY OF DIGITAL PERSISTENCY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B3099E-099B-410B-A9AD-575FBFB984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86" r="5600"/>
          <a:stretch/>
        </p:blipFill>
        <p:spPr>
          <a:xfrm>
            <a:off x="2376022" y="1414688"/>
            <a:ext cx="7255658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56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50’s FILE SYSTEM ROCKS!</a:t>
            </a:r>
          </a:p>
        </p:txBody>
      </p:sp>
      <p:pic>
        <p:nvPicPr>
          <p:cNvPr id="2050" name="Picture 2" descr="https://upload.wikimedia.org/wikipedia/commons/thumb/9/99/Elvis_Presley_promoting_Jailhouse_Rock.jpg/800px-Elvis_Presley_promoting_Jailhouse_Rock.jpg">
            <a:extLst>
              <a:ext uri="{FF2B5EF4-FFF2-40B4-BE49-F238E27FC236}">
                <a16:creationId xmlns:a16="http://schemas.microsoft.com/office/drawing/2014/main" id="{8BF699AF-D1CC-4C08-9E31-26342FDEF0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1" r="20012"/>
          <a:stretch/>
        </p:blipFill>
        <p:spPr bwMode="auto">
          <a:xfrm>
            <a:off x="374205" y="1306469"/>
            <a:ext cx="2503613" cy="452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F2633AD1-7823-45AF-8E82-DAAC2679CB9F}"/>
              </a:ext>
            </a:extLst>
          </p:cNvPr>
          <p:cNvGrpSpPr/>
          <p:nvPr/>
        </p:nvGrpSpPr>
        <p:grpSpPr>
          <a:xfrm>
            <a:off x="4934282" y="1808107"/>
            <a:ext cx="5286852" cy="4025097"/>
            <a:chOff x="6096000" y="2085110"/>
            <a:chExt cx="4608470" cy="3296676"/>
          </a:xfrm>
        </p:grpSpPr>
        <p:pic>
          <p:nvPicPr>
            <p:cNvPr id="3074" name="Picture 2" descr="alt-text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012"/>
            <a:stretch/>
          </p:blipFill>
          <p:spPr bwMode="auto">
            <a:xfrm>
              <a:off x="6096000" y="2085110"/>
              <a:ext cx="4608470" cy="25062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3905EC3-4677-4320-83FB-B8447D5D8AAF}"/>
                </a:ext>
              </a:extLst>
            </p:cNvPr>
            <p:cNvSpPr/>
            <p:nvPr/>
          </p:nvSpPr>
          <p:spPr>
            <a:xfrm>
              <a:off x="6300061" y="4560376"/>
              <a:ext cx="1937288" cy="8214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9525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60’s DATABASE FOR PEOPLE </a:t>
            </a:r>
          </a:p>
        </p:txBody>
      </p:sp>
      <p:pic>
        <p:nvPicPr>
          <p:cNvPr id="5122" name="Picture 2" descr="Képtalálat a következőre: „beatles”">
            <a:extLst>
              <a:ext uri="{FF2B5EF4-FFF2-40B4-BE49-F238E27FC236}">
                <a16:creationId xmlns:a16="http://schemas.microsoft.com/office/drawing/2014/main" id="{CC930CF7-6F68-4C49-B71C-9739FF3C3D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1" b="26747"/>
          <a:stretch/>
        </p:blipFill>
        <p:spPr bwMode="auto">
          <a:xfrm>
            <a:off x="2309196" y="3944981"/>
            <a:ext cx="6931010" cy="2549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AC4D9D2-7051-4875-BE00-49AB5B487E32}"/>
              </a:ext>
            </a:extLst>
          </p:cNvPr>
          <p:cNvSpPr/>
          <p:nvPr/>
        </p:nvSpPr>
        <p:spPr>
          <a:xfrm>
            <a:off x="3732944" y="1143070"/>
            <a:ext cx="4315990" cy="24468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Database Management Systems: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Simultaneous access to data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Security / User management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Administration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Unified access interface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16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TABULAR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484AD0-E879-49C1-932A-490585C12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453993"/>
              </p:ext>
            </p:extLst>
          </p:nvPr>
        </p:nvGraphicFramePr>
        <p:xfrm>
          <a:off x="419651" y="2641601"/>
          <a:ext cx="7862957" cy="2808460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242053">
                  <a:extLst>
                    <a:ext uri="{9D8B030D-6E8A-4147-A177-3AD203B41FA5}">
                      <a16:colId xmlns:a16="http://schemas.microsoft.com/office/drawing/2014/main" val="3214557229"/>
                    </a:ext>
                  </a:extLst>
                </a:gridCol>
                <a:gridCol w="1097731">
                  <a:extLst>
                    <a:ext uri="{9D8B030D-6E8A-4147-A177-3AD203B41FA5}">
                      <a16:colId xmlns:a16="http://schemas.microsoft.com/office/drawing/2014/main" val="2893070782"/>
                    </a:ext>
                  </a:extLst>
                </a:gridCol>
                <a:gridCol w="788795">
                  <a:extLst>
                    <a:ext uri="{9D8B030D-6E8A-4147-A177-3AD203B41FA5}">
                      <a16:colId xmlns:a16="http://schemas.microsoft.com/office/drawing/2014/main" val="3906519140"/>
                    </a:ext>
                  </a:extLst>
                </a:gridCol>
                <a:gridCol w="2313303">
                  <a:extLst>
                    <a:ext uri="{9D8B030D-6E8A-4147-A177-3AD203B41FA5}">
                      <a16:colId xmlns:a16="http://schemas.microsoft.com/office/drawing/2014/main" val="4040174105"/>
                    </a:ext>
                  </a:extLst>
                </a:gridCol>
                <a:gridCol w="1191154">
                  <a:extLst>
                    <a:ext uri="{9D8B030D-6E8A-4147-A177-3AD203B41FA5}">
                      <a16:colId xmlns:a16="http://schemas.microsoft.com/office/drawing/2014/main" val="1347196513"/>
                    </a:ext>
                  </a:extLst>
                </a:gridCol>
                <a:gridCol w="731467">
                  <a:extLst>
                    <a:ext uri="{9D8B030D-6E8A-4147-A177-3AD203B41FA5}">
                      <a16:colId xmlns:a16="http://schemas.microsoft.com/office/drawing/2014/main" val="2618016553"/>
                    </a:ext>
                  </a:extLst>
                </a:gridCol>
                <a:gridCol w="1498454">
                  <a:extLst>
                    <a:ext uri="{9D8B030D-6E8A-4147-A177-3AD203B41FA5}">
                      <a16:colId xmlns:a16="http://schemas.microsoft.com/office/drawing/2014/main" val="4062366894"/>
                    </a:ext>
                  </a:extLst>
                </a:gridCol>
              </a:tblGrid>
              <a:tr h="4013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ID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DATE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NAME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EMAIL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OPERATION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TITLE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TITLE_REFID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9102035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2015.05.09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join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Junior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34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8340426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2017.05.10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Kate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kate@company.com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promotion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Senior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67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918356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2017.05.10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john@company.com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departure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Senior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67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5691128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2017.05.11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Mary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mary@company</a:t>
                      </a:r>
                      <a:r>
                        <a:rPr lang="en-US" sz="1100" dirty="0">
                          <a:effectLst/>
                        </a:rPr>
                        <a:t>. 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join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Lead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805836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FEB5A2CD-DB5E-4D65-8607-A2A90A7C2571}"/>
              </a:ext>
            </a:extLst>
          </p:cNvPr>
          <p:cNvSpPr/>
          <p:nvPr/>
        </p:nvSpPr>
        <p:spPr>
          <a:xfrm>
            <a:off x="419651" y="2132254"/>
            <a:ext cx="19896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HR_EVENTS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FD73DC2-5EF0-4333-A0B8-3C18B37005DC}"/>
              </a:ext>
            </a:extLst>
          </p:cNvPr>
          <p:cNvCxnSpPr>
            <a:cxnSpLocks/>
          </p:cNvCxnSpPr>
          <p:nvPr/>
        </p:nvCxnSpPr>
        <p:spPr>
          <a:xfrm flipH="1">
            <a:off x="7717183" y="3343965"/>
            <a:ext cx="1523999" cy="1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CA68316-8DAE-4510-BC12-C39D939C87C0}"/>
              </a:ext>
            </a:extLst>
          </p:cNvPr>
          <p:cNvSpPr/>
          <p:nvPr/>
        </p:nvSpPr>
        <p:spPr>
          <a:xfrm>
            <a:off x="9490764" y="3294245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ROW or RECORD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43E76A0-E511-4439-A7E6-C0C9E5456FBA}"/>
              </a:ext>
            </a:extLst>
          </p:cNvPr>
          <p:cNvCxnSpPr>
            <a:cxnSpLocks/>
          </p:cNvCxnSpPr>
          <p:nvPr/>
        </p:nvCxnSpPr>
        <p:spPr>
          <a:xfrm flipH="1">
            <a:off x="7717183" y="3525078"/>
            <a:ext cx="1523999" cy="435114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C5D76DD-863F-448C-973E-41E863F3568B}"/>
              </a:ext>
            </a:extLst>
          </p:cNvPr>
          <p:cNvCxnSpPr>
            <a:cxnSpLocks/>
          </p:cNvCxnSpPr>
          <p:nvPr/>
        </p:nvCxnSpPr>
        <p:spPr>
          <a:xfrm flipH="1">
            <a:off x="5417932" y="1881809"/>
            <a:ext cx="1252329" cy="806175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E375DC2-C287-4D4E-BAF5-6BF8D094437C}"/>
              </a:ext>
            </a:extLst>
          </p:cNvPr>
          <p:cNvCxnSpPr>
            <a:cxnSpLocks/>
          </p:cNvCxnSpPr>
          <p:nvPr/>
        </p:nvCxnSpPr>
        <p:spPr>
          <a:xfrm>
            <a:off x="6907695" y="1869803"/>
            <a:ext cx="1227482" cy="818181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3201034-41AA-4F6E-84DD-A17A1065C71C}"/>
              </a:ext>
            </a:extLst>
          </p:cNvPr>
          <p:cNvSpPr/>
          <p:nvPr/>
        </p:nvSpPr>
        <p:spPr>
          <a:xfrm>
            <a:off x="5932555" y="1350137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COLUMN or FIELD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347D738-56C0-45FF-AF5B-39E631B3743D}"/>
              </a:ext>
            </a:extLst>
          </p:cNvPr>
          <p:cNvCxnSpPr>
            <a:cxnSpLocks/>
          </p:cNvCxnSpPr>
          <p:nvPr/>
        </p:nvCxnSpPr>
        <p:spPr>
          <a:xfrm flipH="1">
            <a:off x="1842053" y="1572591"/>
            <a:ext cx="976243" cy="460678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9D0CB3CE-BC50-48ED-BF4B-B1FC981B2595}"/>
              </a:ext>
            </a:extLst>
          </p:cNvPr>
          <p:cNvSpPr/>
          <p:nvPr/>
        </p:nvSpPr>
        <p:spPr>
          <a:xfrm>
            <a:off x="2904433" y="1363194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1361828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896F656F-10BA-404F-903B-337CF636DA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WHO DO YOU WANT BE (OR NOT TO BE)?</a:t>
            </a:r>
          </a:p>
        </p:txBody>
      </p:sp>
      <p:pic>
        <p:nvPicPr>
          <p:cNvPr id="1026" name="Picture 2" descr="Benedict Cumberbatch becomes the latest star to tackle Hamlet says LIBBY  PURVES | Daily Mail Online">
            <a:extLst>
              <a:ext uri="{FF2B5EF4-FFF2-40B4-BE49-F238E27FC236}">
                <a16:creationId xmlns:a16="http://schemas.microsoft.com/office/drawing/2014/main" id="{F8FD43C2-89A2-457B-AC36-ADA5A88DA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32688"/>
            <a:ext cx="12192000" cy="732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87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RELATIONAL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3207411"/>
              </p:ext>
            </p:extLst>
          </p:nvPr>
        </p:nvGraphicFramePr>
        <p:xfrm>
          <a:off x="4985375" y="5201104"/>
          <a:ext cx="6001439" cy="1069696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17631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1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6849">
                  <a:extLst>
                    <a:ext uri="{9D8B030D-6E8A-4147-A177-3AD203B41FA5}">
                      <a16:colId xmlns:a16="http://schemas.microsoft.com/office/drawing/2014/main" val="133916469"/>
                    </a:ext>
                  </a:extLst>
                </a:gridCol>
              </a:tblGrid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ID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TITLE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TITLE_REFID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Lead Analyst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23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Senior Analyst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67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Junior Analyst 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34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0340590"/>
              </p:ext>
            </p:extLst>
          </p:nvPr>
        </p:nvGraphicFramePr>
        <p:xfrm>
          <a:off x="3745683" y="1485029"/>
          <a:ext cx="6131751" cy="1238815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883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470">
                  <a:extLst>
                    <a:ext uri="{9D8B030D-6E8A-4147-A177-3AD203B41FA5}">
                      <a16:colId xmlns:a16="http://schemas.microsoft.com/office/drawing/2014/main" val="264315616"/>
                    </a:ext>
                  </a:extLst>
                </a:gridCol>
                <a:gridCol w="13834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07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9692">
                  <a:extLst>
                    <a:ext uri="{9D8B030D-6E8A-4147-A177-3AD203B41FA5}">
                      <a16:colId xmlns:a16="http://schemas.microsoft.com/office/drawing/2014/main" val="1219489943"/>
                    </a:ext>
                  </a:extLst>
                </a:gridCol>
              </a:tblGrid>
              <a:tr h="2336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DATE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EMPLOYEE_ID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OPERATION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TITLE_ID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2017.05.09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promotion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departure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4892079" y="4810504"/>
            <a:ext cx="10502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TITLE</a:t>
            </a:r>
          </a:p>
        </p:txBody>
      </p:sp>
      <p:sp>
        <p:nvSpPr>
          <p:cNvPr id="9" name="Rectangle 8"/>
          <p:cNvSpPr/>
          <p:nvPr/>
        </p:nvSpPr>
        <p:spPr>
          <a:xfrm>
            <a:off x="3619950" y="1066591"/>
            <a:ext cx="1220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EVENT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12F12A-DC13-48AF-A196-454F4403E704}"/>
              </a:ext>
            </a:extLst>
          </p:cNvPr>
          <p:cNvSpPr/>
          <p:nvPr/>
        </p:nvSpPr>
        <p:spPr>
          <a:xfrm>
            <a:off x="481708" y="2676645"/>
            <a:ext cx="18352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EMPLOYEE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DA61A56-035E-4FE2-A8D8-B8E99BFFF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690822"/>
              </p:ext>
            </p:extLst>
          </p:nvPr>
        </p:nvGraphicFramePr>
        <p:xfrm>
          <a:off x="547343" y="3091911"/>
          <a:ext cx="6001439" cy="1069696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17631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1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6849">
                  <a:extLst>
                    <a:ext uri="{9D8B030D-6E8A-4147-A177-3AD203B41FA5}">
                      <a16:colId xmlns:a16="http://schemas.microsoft.com/office/drawing/2014/main" val="133916469"/>
                    </a:ext>
                  </a:extLst>
                </a:gridCol>
              </a:tblGrid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ID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NAME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EMAIL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dirty="0">
                          <a:effectLst/>
                        </a:rPr>
                        <a:t>John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dirty="0">
                          <a:effectLst/>
                        </a:rPr>
                        <a:t>Kate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kate@company.com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Mary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mary@company.com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A870969-B7E7-4642-87C4-F3189535F16A}"/>
              </a:ext>
            </a:extLst>
          </p:cNvPr>
          <p:cNvCxnSpPr>
            <a:cxnSpLocks/>
          </p:cNvCxnSpPr>
          <p:nvPr/>
        </p:nvCxnSpPr>
        <p:spPr>
          <a:xfrm flipH="1">
            <a:off x="1847366" y="1912349"/>
            <a:ext cx="4889598" cy="1587436"/>
          </a:xfrm>
          <a:prstGeom prst="straightConnector1">
            <a:avLst/>
          </a:prstGeom>
          <a:ln w="88900">
            <a:solidFill>
              <a:schemeClr val="accent6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A1A9BD3-86ED-4958-B273-E80D2137CD08}"/>
              </a:ext>
            </a:extLst>
          </p:cNvPr>
          <p:cNvCxnSpPr>
            <a:cxnSpLocks/>
          </p:cNvCxnSpPr>
          <p:nvPr/>
        </p:nvCxnSpPr>
        <p:spPr>
          <a:xfrm flipH="1" flipV="1">
            <a:off x="9753467" y="1851388"/>
            <a:ext cx="890961" cy="1114610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4087A49-AC5F-4AD4-B235-C69A72A1DB75}"/>
              </a:ext>
            </a:extLst>
          </p:cNvPr>
          <p:cNvSpPr/>
          <p:nvPr/>
        </p:nvSpPr>
        <p:spPr>
          <a:xfrm>
            <a:off x="285043" y="1334900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PRIMARY KEY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153A96-4A48-42EA-8110-1E6B7E62C6DD}"/>
              </a:ext>
            </a:extLst>
          </p:cNvPr>
          <p:cNvCxnSpPr>
            <a:cxnSpLocks/>
          </p:cNvCxnSpPr>
          <p:nvPr/>
        </p:nvCxnSpPr>
        <p:spPr>
          <a:xfrm>
            <a:off x="1971863" y="1511614"/>
            <a:ext cx="2008061" cy="339774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A0B57CDE-17BF-4E84-AB28-6D7EE46A8FDA}"/>
              </a:ext>
            </a:extLst>
          </p:cNvPr>
          <p:cNvSpPr/>
          <p:nvPr/>
        </p:nvSpPr>
        <p:spPr>
          <a:xfrm>
            <a:off x="9530140" y="3071394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FOREIGN KEY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9464F7B-BD53-450A-97F2-89A63D8630BF}"/>
              </a:ext>
            </a:extLst>
          </p:cNvPr>
          <p:cNvCxnSpPr>
            <a:cxnSpLocks/>
          </p:cNvCxnSpPr>
          <p:nvPr/>
        </p:nvCxnSpPr>
        <p:spPr>
          <a:xfrm flipH="1">
            <a:off x="6224418" y="1905389"/>
            <a:ext cx="3435753" cy="4269740"/>
          </a:xfrm>
          <a:prstGeom prst="straightConnector1">
            <a:avLst/>
          </a:prstGeom>
          <a:ln w="88900">
            <a:solidFill>
              <a:schemeClr val="accent6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202787C-68CA-7547-9B29-BBE66011F82D}"/>
              </a:ext>
            </a:extLst>
          </p:cNvPr>
          <p:cNvCxnSpPr>
            <a:cxnSpLocks/>
          </p:cNvCxnSpPr>
          <p:nvPr/>
        </p:nvCxnSpPr>
        <p:spPr>
          <a:xfrm flipH="1" flipV="1">
            <a:off x="7019016" y="1809718"/>
            <a:ext cx="3462210" cy="1156280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59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DATABASE NORMALIZATION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BFB7AC-3FBC-4C6D-AA18-733E9DC2C573}"/>
              </a:ext>
            </a:extLst>
          </p:cNvPr>
          <p:cNvSpPr/>
          <p:nvPr/>
        </p:nvSpPr>
        <p:spPr>
          <a:xfrm>
            <a:off x="1788160" y="1769517"/>
            <a:ext cx="847344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The process of organizing the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columns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  and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tables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 of a </a:t>
            </a:r>
            <a:r>
              <a:rPr lang="en-US" sz="3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database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 to reduce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data redundancy 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and improve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data integrity.</a:t>
            </a:r>
          </a:p>
        </p:txBody>
      </p:sp>
    </p:spTree>
    <p:extLst>
      <p:ext uri="{BB962C8B-B14F-4D97-AF65-F5344CB8AC3E}">
        <p14:creationId xmlns:p14="http://schemas.microsoft.com/office/powerpoint/2010/main" val="1711895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70’s HIT: THE RDBMS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3ACB05-0C9B-4A71-8D35-D904465E974E}"/>
              </a:ext>
            </a:extLst>
          </p:cNvPr>
          <p:cNvSpPr/>
          <p:nvPr/>
        </p:nvSpPr>
        <p:spPr>
          <a:xfrm>
            <a:off x="324776" y="1396050"/>
            <a:ext cx="57712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Relational Database Management System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A digital database using the relational model of data for storing data</a:t>
            </a:r>
          </a:p>
        </p:txBody>
      </p:sp>
      <p:pic>
        <p:nvPicPr>
          <p:cNvPr id="6148" name="Picture 4" descr="Képtalálat a következőre: „led zeppelin”">
            <a:extLst>
              <a:ext uri="{FF2B5EF4-FFF2-40B4-BE49-F238E27FC236}">
                <a16:creationId xmlns:a16="http://schemas.microsoft.com/office/drawing/2014/main" id="{1C155D39-0441-4432-A0DB-F1DEE30F4F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222"/>
          <a:stretch/>
        </p:blipFill>
        <p:spPr bwMode="auto">
          <a:xfrm>
            <a:off x="6884636" y="1302194"/>
            <a:ext cx="4836045" cy="462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2811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80’s DISCO: SQL RDBMS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AC4D9D2-7051-4875-BE00-49AB5B487E32}"/>
              </a:ext>
            </a:extLst>
          </p:cNvPr>
          <p:cNvSpPr/>
          <p:nvPr/>
        </p:nvSpPr>
        <p:spPr>
          <a:xfrm>
            <a:off x="5619427" y="1608050"/>
            <a:ext cx="5893601" cy="45243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Structured Query Language </a:t>
            </a: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is a language</a:t>
            </a: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designed to interact (“talk”) with a database.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“Find all customers”</a:t>
            </a:r>
          </a:p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“Add a new product”</a:t>
            </a:r>
          </a:p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“Delete orders”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Standardized but multiple dialects.</a:t>
            </a:r>
          </a:p>
          <a:p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Once you learn on dialect, </a:t>
            </a: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you can easily switch to another 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pic>
        <p:nvPicPr>
          <p:cNvPr id="7170" name="Picture 2" descr="Képtalálat a következőre: „bee gees”">
            <a:extLst>
              <a:ext uri="{FF2B5EF4-FFF2-40B4-BE49-F238E27FC236}">
                <a16:creationId xmlns:a16="http://schemas.microsoft.com/office/drawing/2014/main" id="{CC619079-611E-4A08-A791-CEC709511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64" y="1656447"/>
            <a:ext cx="4754880" cy="299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86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 EXAMPLE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9191CD-946E-4344-B5E6-3094F98ED79B}"/>
              </a:ext>
            </a:extLst>
          </p:cNvPr>
          <p:cNvSpPr/>
          <p:nvPr/>
        </p:nvSpPr>
        <p:spPr>
          <a:xfrm>
            <a:off x="351772" y="3901899"/>
            <a:ext cx="6080025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TITLE_ID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FROM EVENT WHERE ID=3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7B018A6-3CE3-45FF-8288-008EC1D364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477496"/>
              </p:ext>
            </p:extLst>
          </p:nvPr>
        </p:nvGraphicFramePr>
        <p:xfrm>
          <a:off x="351773" y="1937259"/>
          <a:ext cx="6131751" cy="1238815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883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470">
                  <a:extLst>
                    <a:ext uri="{9D8B030D-6E8A-4147-A177-3AD203B41FA5}">
                      <a16:colId xmlns:a16="http://schemas.microsoft.com/office/drawing/2014/main" val="264315616"/>
                    </a:ext>
                  </a:extLst>
                </a:gridCol>
                <a:gridCol w="13834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07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9692">
                  <a:extLst>
                    <a:ext uri="{9D8B030D-6E8A-4147-A177-3AD203B41FA5}">
                      <a16:colId xmlns:a16="http://schemas.microsoft.com/office/drawing/2014/main" val="1219489943"/>
                    </a:ext>
                  </a:extLst>
                </a:gridCol>
              </a:tblGrid>
              <a:tr h="2336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DATE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EMPLOYEE_ID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OPERATION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TITLE_ID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2017.05.09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promotion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departure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A29CFDAD-8F19-4903-A8A0-E5A4534A254C}"/>
              </a:ext>
            </a:extLst>
          </p:cNvPr>
          <p:cNvSpPr/>
          <p:nvPr/>
        </p:nvSpPr>
        <p:spPr>
          <a:xfrm>
            <a:off x="272540" y="1204141"/>
            <a:ext cx="1220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EVENT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252D628-61F1-46E5-9337-0F123EE20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682596"/>
              </p:ext>
            </p:extLst>
          </p:nvPr>
        </p:nvGraphicFramePr>
        <p:xfrm>
          <a:off x="351772" y="5013139"/>
          <a:ext cx="909692" cy="484972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09692">
                  <a:extLst>
                    <a:ext uri="{9D8B030D-6E8A-4147-A177-3AD203B41FA5}">
                      <a16:colId xmlns:a16="http://schemas.microsoft.com/office/drawing/2014/main" val="1219489943"/>
                    </a:ext>
                  </a:extLst>
                </a:gridCol>
              </a:tblGrid>
              <a:tr h="2336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TITLE_ID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3905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MONOPOLY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 19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0-20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8194" name="Picture 2" descr="Képtalálat a következőre: „oracle”">
            <a:extLst>
              <a:ext uri="{FF2B5EF4-FFF2-40B4-BE49-F238E27FC236}">
                <a16:creationId xmlns:a16="http://schemas.microsoft.com/office/drawing/2014/main" id="{DD599539-6C9F-4247-8E28-C5B2BA4500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16" b="31779"/>
          <a:stretch/>
        </p:blipFill>
        <p:spPr bwMode="auto">
          <a:xfrm>
            <a:off x="351255" y="1594349"/>
            <a:ext cx="2194461" cy="90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éptalálat a következőre: „mysql”">
            <a:extLst>
              <a:ext uri="{FF2B5EF4-FFF2-40B4-BE49-F238E27FC236}">
                <a16:creationId xmlns:a16="http://schemas.microsoft.com/office/drawing/2014/main" id="{698336FF-23D8-4A61-A69F-A2E35D681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1487" y="1510577"/>
            <a:ext cx="1802176" cy="932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Képtalálat a következőre: „postgresql”">
            <a:extLst>
              <a:ext uri="{FF2B5EF4-FFF2-40B4-BE49-F238E27FC236}">
                <a16:creationId xmlns:a16="http://schemas.microsoft.com/office/drawing/2014/main" id="{99EB85A8-36EF-42A9-AF62-AAD473F1C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1117" y="1337875"/>
            <a:ext cx="1291875" cy="1180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Képtalálat a következőre: „microsoft sql server”">
            <a:extLst>
              <a:ext uri="{FF2B5EF4-FFF2-40B4-BE49-F238E27FC236}">
                <a16:creationId xmlns:a16="http://schemas.microsoft.com/office/drawing/2014/main" id="{734908CE-C473-40C7-BEFB-14A67BB1A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9529" y="1374350"/>
            <a:ext cx="1317058" cy="1068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6B4CDBE8-B0DB-426C-976E-A7038F092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335" y="3604343"/>
            <a:ext cx="1620782" cy="16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FBC88F4-F01A-9D4C-AC24-376CB5F9CE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98842" y="3066771"/>
            <a:ext cx="4401361" cy="269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9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MYSQL VS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501B28-610F-4F32-817F-E80369271186}"/>
              </a:ext>
            </a:extLst>
          </p:cNvPr>
          <p:cNvSpPr txBox="1"/>
          <p:nvPr/>
        </p:nvSpPr>
        <p:spPr>
          <a:xfrm>
            <a:off x="1602105" y="5130284"/>
            <a:ext cx="61379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https://www.keycdn.com/blog/popular-databases</a:t>
            </a:r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5DDAFD-4E1B-4DD0-8F4D-2D1AD3658519}"/>
              </a:ext>
            </a:extLst>
          </p:cNvPr>
          <p:cNvSpPr txBox="1"/>
          <p:nvPr/>
        </p:nvSpPr>
        <p:spPr>
          <a:xfrm>
            <a:off x="390525" y="1180631"/>
            <a:ext cx="10963275" cy="34317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Available for free</a:t>
            </a:r>
          </a:p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Most widespread RDBMS</a:t>
            </a:r>
          </a:p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Does not strives to be 100% standard SQL compliant </a:t>
            </a:r>
          </a:p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Less strong in enterprise features, yet not lightweight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48CC01-414E-4718-97E9-48F5889B1065}"/>
              </a:ext>
            </a:extLst>
          </p:cNvPr>
          <p:cNvSpPr txBox="1"/>
          <p:nvPr/>
        </p:nvSpPr>
        <p:spPr>
          <a:xfrm>
            <a:off x="390525" y="5036314"/>
            <a:ext cx="61379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MORE: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72741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own Arrow 12">
            <a:extLst>
              <a:ext uri="{FF2B5EF4-FFF2-40B4-BE49-F238E27FC236}">
                <a16:creationId xmlns:a16="http://schemas.microsoft.com/office/drawing/2014/main" id="{4E5DEF39-ADDB-420F-B11E-AEC20A663AC3}"/>
              </a:ext>
            </a:extLst>
          </p:cNvPr>
          <p:cNvSpPr/>
          <p:nvPr/>
        </p:nvSpPr>
        <p:spPr>
          <a:xfrm>
            <a:off x="5377654" y="1046480"/>
            <a:ext cx="1432559" cy="5354321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 Black" panose="020B0A04020102020204" pitchFamily="34" charset="0"/>
            </a:endParaRP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15193E3F-528D-4CE0-8825-B76513C36F29}"/>
              </a:ext>
            </a:extLst>
          </p:cNvPr>
          <p:cNvSpPr txBox="1">
            <a:spLocks/>
          </p:cNvSpPr>
          <p:nvPr/>
        </p:nvSpPr>
        <p:spPr>
          <a:xfrm>
            <a:off x="4854413" y="1255074"/>
            <a:ext cx="2479040" cy="442436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buClr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STATISTICIAN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DATA MINER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>
              <a:lnSpc>
                <a:spcPct val="80000"/>
              </a:lnSpc>
              <a:buClr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PREDICTIVE ANALYST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BUSINESS </a:t>
            </a: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ANALYST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>
              <a:lnSpc>
                <a:spcPct val="80000"/>
              </a:lnSpc>
              <a:buClr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DATA SCIENTIST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(ENTERPRISE) </a:t>
            </a: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DATA ANALYST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896F656F-10BA-404F-903B-337CF636DA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THE DATA SCIENTIST</a:t>
            </a:r>
          </a:p>
        </p:txBody>
      </p:sp>
      <p:sp>
        <p:nvSpPr>
          <p:cNvPr id="6" name="Chord 5">
            <a:extLst>
              <a:ext uri="{FF2B5EF4-FFF2-40B4-BE49-F238E27FC236}">
                <a16:creationId xmlns:a16="http://schemas.microsoft.com/office/drawing/2014/main" id="{255644F5-530C-49A8-B631-5B9196FF42D7}"/>
              </a:ext>
            </a:extLst>
          </p:cNvPr>
          <p:cNvSpPr/>
          <p:nvPr/>
        </p:nvSpPr>
        <p:spPr>
          <a:xfrm>
            <a:off x="-2276791" y="1490660"/>
            <a:ext cx="6210932" cy="4424365"/>
          </a:xfrm>
          <a:prstGeom prst="chord">
            <a:avLst>
              <a:gd name="adj1" fmla="val 14910600"/>
              <a:gd name="adj2" fmla="val 6686717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SCIENCE</a:t>
            </a:r>
          </a:p>
        </p:txBody>
      </p:sp>
      <p:sp>
        <p:nvSpPr>
          <p:cNvPr id="19" name="Chord 18">
            <a:extLst>
              <a:ext uri="{FF2B5EF4-FFF2-40B4-BE49-F238E27FC236}">
                <a16:creationId xmlns:a16="http://schemas.microsoft.com/office/drawing/2014/main" id="{9F1735BD-6317-40D2-BF6A-9A1A3D644615}"/>
              </a:ext>
            </a:extLst>
          </p:cNvPr>
          <p:cNvSpPr/>
          <p:nvPr/>
        </p:nvSpPr>
        <p:spPr>
          <a:xfrm flipH="1">
            <a:off x="8253727" y="1381123"/>
            <a:ext cx="6171570" cy="4424365"/>
          </a:xfrm>
          <a:prstGeom prst="chord">
            <a:avLst>
              <a:gd name="adj1" fmla="val 14910600"/>
              <a:gd name="adj2" fmla="val 6686717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BUSINESS</a:t>
            </a:r>
          </a:p>
        </p:txBody>
      </p:sp>
    </p:spTree>
    <p:extLst>
      <p:ext uri="{BB962C8B-B14F-4D97-AF65-F5344CB8AC3E}">
        <p14:creationId xmlns:p14="http://schemas.microsoft.com/office/powerpoint/2010/main" val="3676500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4763" y="0"/>
            <a:ext cx="12196764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99999"/>
                </a:solidFill>
              </a:rPr>
              <a:t>SQL KNOWLEDGE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8F008433-BAB6-924F-AF14-05966ADB5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" y="1198102"/>
            <a:ext cx="10340340" cy="484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361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4763" y="0"/>
            <a:ext cx="12196764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99999"/>
                </a:solidFill>
              </a:rPr>
              <a:t>LINUX SHELL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34C5426C-3997-3140-A1FF-55B14C1A3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" y="1264820"/>
            <a:ext cx="10642852" cy="486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395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COURSE SUMMARY – PART1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00" y="1847565"/>
            <a:ext cx="10625714" cy="4774693"/>
          </a:xfrm>
        </p:spPr>
        <p:txBody>
          <a:bodyPr>
            <a:noAutofit/>
          </a:bodyPr>
          <a:lstStyle/>
          <a:p>
            <a:pPr algn="ctr">
              <a:lnSpc>
                <a:spcPct val="200000"/>
              </a:lnSpc>
              <a:buClrTx/>
            </a:pP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MANIPULATING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DATABASE </a:t>
            </a:r>
          </a:p>
          <a:p>
            <a:pPr algn="ctr">
              <a:lnSpc>
                <a:spcPct val="200000"/>
              </a:lnSpc>
              <a:buClrTx/>
            </a:pP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WITH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SQL 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USING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MYSQL 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AS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pPr algn="ctr">
              <a:lnSpc>
                <a:spcPct val="200000"/>
              </a:lnSpc>
              <a:buClrTx/>
            </a:pP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RELATIONAL DATABASE MANAGEMENT SYSTEM</a:t>
            </a:r>
          </a:p>
          <a:p>
            <a:pPr>
              <a:lnSpc>
                <a:spcPct val="150000"/>
              </a:lnSpc>
              <a:buClrTx/>
            </a:pPr>
            <a:endParaRPr lang="en-US" sz="2400" dirty="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1103322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14400"/>
          </a:xfrm>
        </p:spPr>
        <p:txBody>
          <a:bodyPr anchor="ctr">
            <a:normAutofit/>
          </a:bodyPr>
          <a:lstStyle/>
          <a:p>
            <a:pPr lvl="0">
              <a:buClrTx/>
            </a:pPr>
            <a:endParaRPr lang="en-US" spc="-200"/>
          </a:p>
          <a:p>
            <a:pPr lvl="0">
              <a:buClrTx/>
            </a:pPr>
            <a:endParaRPr lang="en-US" spc="-200"/>
          </a:p>
        </p:txBody>
      </p:sp>
      <p:pic>
        <p:nvPicPr>
          <p:cNvPr id="2050" name="Picture 2" descr="🐣 25+ Best Memes About Why Why Why Meme | Why Why Why Memes">
            <a:extLst>
              <a:ext uri="{FF2B5EF4-FFF2-40B4-BE49-F238E27FC236}">
                <a16:creationId xmlns:a16="http://schemas.microsoft.com/office/drawing/2014/main" id="{7E449D7A-1E91-46BA-BF16-1E2DAC4B45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25" b="14576"/>
          <a:stretch/>
        </p:blipFill>
        <p:spPr bwMode="auto">
          <a:xfrm>
            <a:off x="219706" y="1296122"/>
            <a:ext cx="3538486" cy="45720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932688"/>
          </a:xfrm>
        </p:spPr>
        <p:txBody>
          <a:bodyPr anchor="ctr">
            <a:normAutofit/>
          </a:bodyPr>
          <a:lstStyle/>
          <a:p>
            <a:r>
              <a:rPr lang="en-US" dirty="0"/>
              <a:t>WHY?</a:t>
            </a:r>
          </a:p>
        </p:txBody>
      </p:sp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E6D3943B-4DA1-0C42-AFC0-83ED3E712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1004" y="1714229"/>
            <a:ext cx="6795954" cy="388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581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 IN 5 MINUTES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076" y="2521741"/>
            <a:ext cx="9281237" cy="1999890"/>
          </a:xfrm>
        </p:spPr>
        <p:txBody>
          <a:bodyPr>
            <a:noAutofit/>
          </a:bodyPr>
          <a:lstStyle/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386B87-7396-4BE2-869F-96C9B60DF115}"/>
              </a:ext>
            </a:extLst>
          </p:cNvPr>
          <p:cNvSpPr txBox="1"/>
          <p:nvPr/>
        </p:nvSpPr>
        <p:spPr>
          <a:xfrm>
            <a:off x="2709298" y="2066463"/>
            <a:ext cx="6139266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Try-SQL Editor</a:t>
            </a:r>
            <a:endParaRPr lang="en-US" sz="4000" b="1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1EFFE9-615A-4D55-9DC2-9A6EBC1B15CF}"/>
              </a:ext>
            </a:extLst>
          </p:cNvPr>
          <p:cNvSpPr txBox="1"/>
          <p:nvPr/>
        </p:nvSpPr>
        <p:spPr>
          <a:xfrm>
            <a:off x="221818" y="2101333"/>
            <a:ext cx="32188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GOOGLE </a:t>
            </a:r>
            <a:endParaRPr lang="en-US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401B88-9A91-49C6-95D3-F079F917D2D9}"/>
              </a:ext>
            </a:extLst>
          </p:cNvPr>
          <p:cNvSpPr txBox="1"/>
          <p:nvPr/>
        </p:nvSpPr>
        <p:spPr>
          <a:xfrm>
            <a:off x="7797907" y="1921576"/>
            <a:ext cx="52206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 A CHROME BROWSER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3828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tack Overflow = Programmers' Best Friend | by Om Ashish Mishra | codeburst">
            <a:extLst>
              <a:ext uri="{FF2B5EF4-FFF2-40B4-BE49-F238E27FC236}">
                <a16:creationId xmlns:a16="http://schemas.microsoft.com/office/drawing/2014/main" id="{37628840-9344-4DD5-9063-CA2CDE6E6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558" y="4172596"/>
            <a:ext cx="3419475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BOOKS &amp; OTHER MATERIALS</a:t>
            </a:r>
          </a:p>
        </p:txBody>
      </p:sp>
      <p:pic>
        <p:nvPicPr>
          <p:cNvPr id="4" name="Picture 2" descr="KÃ©ptalÃ¡lat a kÃ¶vetkezÅre: âLearning SQLâ">
            <a:extLst>
              <a:ext uri="{FF2B5EF4-FFF2-40B4-BE49-F238E27FC236}">
                <a16:creationId xmlns:a16="http://schemas.microsoft.com/office/drawing/2014/main" id="{538AD385-21F1-4116-ABD6-889DD00ED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08" y="1520031"/>
            <a:ext cx="2710191" cy="355758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D838F1-4408-47B8-8BD9-309A531887E7}"/>
              </a:ext>
            </a:extLst>
          </p:cNvPr>
          <p:cNvSpPr txBox="1"/>
          <p:nvPr/>
        </p:nvSpPr>
        <p:spPr>
          <a:xfrm>
            <a:off x="6467635" y="1492492"/>
            <a:ext cx="613926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https://www.w3schools.com/sql/sql_intro.asp</a:t>
            </a:r>
            <a:endParaRPr lang="en-US" dirty="0"/>
          </a:p>
          <a:p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https://dev.mysql.com/doc/refman/8.0/en/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7"/>
              </a:rPr>
              <a:t>https://www.mysqltutorial.org/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 descr="MySQL Cookbook - Melbourne PC User Group | Manualzz">
            <a:extLst>
              <a:ext uri="{FF2B5EF4-FFF2-40B4-BE49-F238E27FC236}">
                <a16:creationId xmlns:a16="http://schemas.microsoft.com/office/drawing/2014/main" id="{BFCB4A23-F6AD-4732-90AF-A74FF7EF73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36" t="-509"/>
          <a:stretch/>
        </p:blipFill>
        <p:spPr bwMode="auto">
          <a:xfrm>
            <a:off x="3406846" y="1507784"/>
            <a:ext cx="2656865" cy="356983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Google">
            <a:extLst>
              <a:ext uri="{FF2B5EF4-FFF2-40B4-BE49-F238E27FC236}">
                <a16:creationId xmlns:a16="http://schemas.microsoft.com/office/drawing/2014/main" id="{E0F812F1-7376-4018-9322-C0C25B17A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961" y="3553929"/>
            <a:ext cx="2055352" cy="695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7995017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E3C081-4081-47AD-A9A6-9F18F525DA1D}">
  <ds:schemaRefs>
    <ds:schemaRef ds:uri="http://purl.org/dc/dcmitype/"/>
    <ds:schemaRef ds:uri="http://purl.org/dc/terms/"/>
    <ds:schemaRef ds:uri="http://purl.org/dc/elements/1.1/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674</Words>
  <Application>Microsoft Macintosh PowerPoint</Application>
  <PresentationFormat>Widescreen</PresentationFormat>
  <Paragraphs>286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Aharoni</vt:lpstr>
      <vt:lpstr>Arial</vt:lpstr>
      <vt:lpstr>Arial Black</vt:lpstr>
      <vt:lpstr>Calibri</vt:lpstr>
      <vt:lpstr>Courier New</vt:lpstr>
      <vt:lpstr>Lucida Grande</vt:lpstr>
      <vt:lpstr>Trebuchet MS</vt:lpstr>
      <vt:lpstr>Epam_PPT_Template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Laszlo Sallo</dc:creator>
  <cp:lastModifiedBy>Laszlo Sallo</cp:lastModifiedBy>
  <cp:revision>108</cp:revision>
  <dcterms:created xsi:type="dcterms:W3CDTF">2020-08-31T15:16:21Z</dcterms:created>
  <dcterms:modified xsi:type="dcterms:W3CDTF">2021-09-20T15:14:41Z</dcterms:modified>
</cp:coreProperties>
</file>

<file path=docProps/thumbnail.jpeg>
</file>